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  <p:embeddedFont>
      <p:font typeface="Inconsolata"/>
      <p:regular r:id="rId41"/>
      <p:bold r:id="rId42"/>
    </p:embeddedFont>
    <p:embeddedFont>
      <p:font typeface="Proxima Nova Semibold"/>
      <p:regular r:id="rId43"/>
      <p:bold r:id="rId44"/>
      <p:boldItalic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3">
          <p15:clr>
            <a:srgbClr val="9AA0A6"/>
          </p15:clr>
        </p15:guide>
        <p15:guide id="2" orient="horz" pos="2914">
          <p15:clr>
            <a:srgbClr val="9AA0A6"/>
          </p15:clr>
        </p15:guide>
        <p15:guide id="3" pos="130">
          <p15:clr>
            <a:srgbClr val="9AA0A6"/>
          </p15:clr>
        </p15:guide>
        <p15:guide id="4" pos="5649">
          <p15:clr>
            <a:srgbClr val="9AA0A6"/>
          </p15:clr>
        </p15:guide>
        <p15:guide id="5" orient="horz" pos="572">
          <p15:clr>
            <a:srgbClr val="9AA0A6"/>
          </p15:clr>
        </p15:guide>
        <p15:guide id="6" orient="horz" pos="735">
          <p15:clr>
            <a:srgbClr val="9AA0A6"/>
          </p15:clr>
        </p15:guide>
        <p15:guide id="7" pos="3211">
          <p15:clr>
            <a:srgbClr val="9AA0A6"/>
          </p15:clr>
        </p15:guide>
        <p15:guide id="8" orient="horz" pos="2571">
          <p15:clr>
            <a:srgbClr val="9AA0A6"/>
          </p15:clr>
        </p15:guide>
        <p15:guide id="9" pos="47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3822A6-5F4D-46B2-9A02-820105D968F4}">
  <a:tblStyle styleId="{ED3822A6-5F4D-46B2-9A02-820105D968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" orient="horz"/>
        <p:guide pos="2914" orient="horz"/>
        <p:guide pos="130"/>
        <p:guide pos="5649"/>
        <p:guide pos="572" orient="horz"/>
        <p:guide pos="735" orient="horz"/>
        <p:guide pos="3211"/>
        <p:guide pos="2571" orient="horz"/>
        <p:guide pos="470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42" Type="http://schemas.openxmlformats.org/officeDocument/2006/relationships/font" Target="fonts/Inconsolata-bold.fntdata"/><Relationship Id="rId41" Type="http://schemas.openxmlformats.org/officeDocument/2006/relationships/font" Target="fonts/Inconsolata-regular.fntdata"/><Relationship Id="rId22" Type="http://schemas.openxmlformats.org/officeDocument/2006/relationships/slide" Target="slides/slide16.xml"/><Relationship Id="rId44" Type="http://schemas.openxmlformats.org/officeDocument/2006/relationships/font" Target="fonts/ProximaNovaSemibold-bold.fntdata"/><Relationship Id="rId21" Type="http://schemas.openxmlformats.org/officeDocument/2006/relationships/slide" Target="slides/slide15.xml"/><Relationship Id="rId43" Type="http://schemas.openxmlformats.org/officeDocument/2006/relationships/font" Target="fonts/ProximaNovaSemibold-regular.fntdata"/><Relationship Id="rId24" Type="http://schemas.openxmlformats.org/officeDocument/2006/relationships/slide" Target="slides/slide18.xml"/><Relationship Id="rId46" Type="http://schemas.openxmlformats.org/officeDocument/2006/relationships/font" Target="fonts/Oswald-regular.fntdata"/><Relationship Id="rId23" Type="http://schemas.openxmlformats.org/officeDocument/2006/relationships/slide" Target="slides/slide17.xml"/><Relationship Id="rId45" Type="http://schemas.openxmlformats.org/officeDocument/2006/relationships/font" Target="fonts/ProximaNova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swa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dd4fa9b7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dd4fa9b7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d51b088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d51b088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dfb86be03_1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dfb86be03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dfb86be03_1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dfb86be03_1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dfb86be03_1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dfb86be03_1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dfb86be03_1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dfb86be03_1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3d754ec77_1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3d754ec77_1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3d754ec77_1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3d754ec77_1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dfb86be03_1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dfb86be03_1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da8f5e21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da8f5e21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c0b51815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c0b51815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dfb86be03_1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6dfb86be03_1_368:notes"/>
          <p:cNvSpPr/>
          <p:nvPr>
            <p:ph idx="2" type="sldImg"/>
          </p:nvPr>
        </p:nvSpPr>
        <p:spPr>
          <a:xfrm>
            <a:off x="1146969" y="685800"/>
            <a:ext cx="456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7ab0ec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7ab0ec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3d754ec77_1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3d754ec77_1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da8f5e21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da8f5e21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c0b51815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c0b51815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da8f5e2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da8f5e2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3d754ec77_1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3d754ec77_1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3d754ec77_1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3d754ec77_1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3d754ec77_1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3d754ec77_1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3d754ec77_1_1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3d754ec77_1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da8f5e21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6da8f5e2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c0b5181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c0b5181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dd4fa9b7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dd4fa9b7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3d754ec77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3d754ec77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3d754ec77_1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3d754ec77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3d754ec77_1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3d754ec77_1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3d754ec77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3d754ec77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c0b51815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c0b51815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3d754ec77_1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3d754ec77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2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2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2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2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2020</a:t>
            </a:r>
            <a:r>
              <a:rPr lang="en"/>
              <a:t> General Assembly</a:t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" name="Google Shape;105;p13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3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4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4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16" name="Google Shape;116;p1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descr="GA-Cog-900.png" id="119" name="Google Shape;11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24" name="Google Shape;124;p1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4" name="Google Shape;1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" name="Google Shape;144;p1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1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53" name="Google Shape;15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63" name="Google Shape;16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" name="Google Shape;40;p3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21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1" name="Google Shape;1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1" name="Google Shape;1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7" name="Google Shape;187;p2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9" name="Google Shape;18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7" name="Google Shape;197;p2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 + Timer">
  <p:cSld name="TITLE_AND_BODY_1_2_2_2_1_1_1_1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2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8" name="Google Shape;20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idx="4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2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9" name="Google Shape;21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 + Timer">
  <p:cSld name="BLANK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3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2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2" name="Google Shape;24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2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44" name="Google Shape;44;p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" name="Google Shape;4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4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60" name="Google Shape;260;p31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1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4" name="Google Shape;264;p31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-info ">
  <p:cSld name="CUSTOM_12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33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33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Computer Exercise">
  <p:cSld name="TITLE_AND_BODY_1_2_2_2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6" name="Google Shape;286;p3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4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</a:t>
            </a:r>
            <a:r>
              <a:rPr lang="en"/>
              <a:t>9</a:t>
            </a:r>
            <a:r>
              <a:rPr lang="en"/>
              <a:t> General Assembly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50" y="83889"/>
            <a:ext cx="847700" cy="712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>
            <p:ph idx="3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>
            <p:ph idx="4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4" name="Google Shape;54;p5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67" name="Google Shape;6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3" name="Google Shape;73;p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9" name="Google Shape;79;p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85" name="Google Shape;85;p1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88" name="Google Shape;88;p10"/>
          <p:cNvSpPr txBox="1"/>
          <p:nvPr>
            <p:ph idx="3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a-instruction.s3.amazonaws.com/assets/front-end-web-development/fewd-bootstrap/layouts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hyperlink" Target="https://drive.google.com/drive/folders/1nGs9ISklpozgATRGRPEQ3e1qeldbVk35?usp=shar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getbootstrap.com/css/#buttons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expo.getbootstrap.com/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getbootstrap.com/" TargetMode="External"/><Relationship Id="rId4" Type="http://schemas.openxmlformats.org/officeDocument/2006/relationships/hyperlink" Target="http://foundation.zurb.com/" TargetMode="External"/><Relationship Id="rId5" Type="http://schemas.openxmlformats.org/officeDocument/2006/relationships/hyperlink" Target="https://getmdl.io/" TargetMode="External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type="title"/>
          </p:nvPr>
        </p:nvSpPr>
        <p:spPr>
          <a:xfrm>
            <a:off x="457200" y="1777050"/>
            <a:ext cx="7287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ootstrap</a:t>
            </a:r>
            <a:endParaRPr/>
          </a:p>
        </p:txBody>
      </p:sp>
      <p:sp>
        <p:nvSpPr>
          <p:cNvPr id="298" name="Google Shape;298;p35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Front-End Web Development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0607" cy="435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>
            <p:ph idx="4294967295" type="body"/>
          </p:nvPr>
        </p:nvSpPr>
        <p:spPr>
          <a:xfrm>
            <a:off x="457200" y="950275"/>
            <a:ext cx="43293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Bootstrap sets up a series of 12 columns that automatically respond to screen size.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4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Grid-Based Design</a:t>
            </a:r>
            <a:endParaRPr/>
          </a:p>
        </p:txBody>
      </p:sp>
      <p:sp>
        <p:nvSpPr>
          <p:cNvPr id="382" name="Google Shape;382;p4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383" name="Google Shape;383;p45"/>
          <p:cNvSpPr/>
          <p:nvPr/>
        </p:nvSpPr>
        <p:spPr>
          <a:xfrm rot="-5400000">
            <a:off x="5768650" y="494675"/>
            <a:ext cx="2287500" cy="37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45"/>
          <p:cNvSpPr/>
          <p:nvPr/>
        </p:nvSpPr>
        <p:spPr>
          <a:xfrm>
            <a:off x="5203500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45"/>
          <p:cNvSpPr/>
          <p:nvPr/>
        </p:nvSpPr>
        <p:spPr>
          <a:xfrm>
            <a:off x="5496818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5790136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7" name="Google Shape;387;p45"/>
          <p:cNvSpPr/>
          <p:nvPr/>
        </p:nvSpPr>
        <p:spPr>
          <a:xfrm>
            <a:off x="6083455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45"/>
          <p:cNvSpPr/>
          <p:nvPr/>
        </p:nvSpPr>
        <p:spPr>
          <a:xfrm>
            <a:off x="6376773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45"/>
          <p:cNvSpPr/>
          <p:nvPr/>
        </p:nvSpPr>
        <p:spPr>
          <a:xfrm>
            <a:off x="6670091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45"/>
          <p:cNvSpPr/>
          <p:nvPr/>
        </p:nvSpPr>
        <p:spPr>
          <a:xfrm>
            <a:off x="6963409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1" name="Google Shape;391;p45"/>
          <p:cNvSpPr/>
          <p:nvPr/>
        </p:nvSpPr>
        <p:spPr>
          <a:xfrm>
            <a:off x="7256727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45"/>
          <p:cNvSpPr/>
          <p:nvPr/>
        </p:nvSpPr>
        <p:spPr>
          <a:xfrm>
            <a:off x="7550045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7843364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45"/>
          <p:cNvSpPr/>
          <p:nvPr/>
        </p:nvSpPr>
        <p:spPr>
          <a:xfrm>
            <a:off x="8136682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45"/>
          <p:cNvSpPr/>
          <p:nvPr/>
        </p:nvSpPr>
        <p:spPr>
          <a:xfrm>
            <a:off x="8430000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4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/>
          <p:nvPr>
            <p:ph idx="4294967295" type="body"/>
          </p:nvPr>
        </p:nvSpPr>
        <p:spPr>
          <a:xfrm>
            <a:off x="304800" y="1255075"/>
            <a:ext cx="43293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Each time you use the “</a:t>
            </a:r>
            <a:r>
              <a:rPr b="1" lang="en">
                <a:solidFill>
                  <a:schemeClr val="dk1"/>
                </a:solidFill>
              </a:rPr>
              <a:t>row</a:t>
            </a:r>
            <a:r>
              <a:rPr lang="en">
                <a:solidFill>
                  <a:schemeClr val="dk1"/>
                </a:solidFill>
              </a:rPr>
              <a:t>” class on a container, that container is divided into 12 default columns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You can then create child containers that “clip” into the grid and take up 1–12 columns.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4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Grid</a:t>
            </a:r>
            <a:endParaRPr/>
          </a:p>
        </p:txBody>
      </p:sp>
      <p:sp>
        <p:nvSpPr>
          <p:cNvPr id="403" name="Google Shape;403;p4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04" name="Google Shape;404;p46"/>
          <p:cNvSpPr/>
          <p:nvPr/>
        </p:nvSpPr>
        <p:spPr>
          <a:xfrm>
            <a:off x="5279700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46"/>
          <p:cNvSpPr/>
          <p:nvPr/>
        </p:nvSpPr>
        <p:spPr>
          <a:xfrm>
            <a:off x="5573018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p46"/>
          <p:cNvSpPr/>
          <p:nvPr/>
        </p:nvSpPr>
        <p:spPr>
          <a:xfrm>
            <a:off x="5866336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7" name="Google Shape;407;p46"/>
          <p:cNvSpPr/>
          <p:nvPr/>
        </p:nvSpPr>
        <p:spPr>
          <a:xfrm>
            <a:off x="6159655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p46"/>
          <p:cNvSpPr/>
          <p:nvPr/>
        </p:nvSpPr>
        <p:spPr>
          <a:xfrm>
            <a:off x="6452973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46"/>
          <p:cNvSpPr/>
          <p:nvPr/>
        </p:nvSpPr>
        <p:spPr>
          <a:xfrm>
            <a:off x="6746291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46"/>
          <p:cNvSpPr/>
          <p:nvPr/>
        </p:nvSpPr>
        <p:spPr>
          <a:xfrm>
            <a:off x="7039609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46"/>
          <p:cNvSpPr/>
          <p:nvPr/>
        </p:nvSpPr>
        <p:spPr>
          <a:xfrm>
            <a:off x="7332927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7626245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7919564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46"/>
          <p:cNvSpPr/>
          <p:nvPr/>
        </p:nvSpPr>
        <p:spPr>
          <a:xfrm>
            <a:off x="8212882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8506200" y="1217825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46"/>
          <p:cNvSpPr/>
          <p:nvPr/>
        </p:nvSpPr>
        <p:spPr>
          <a:xfrm>
            <a:off x="5284900" y="1388050"/>
            <a:ext cx="1685100" cy="721800"/>
          </a:xfrm>
          <a:prstGeom prst="rect">
            <a:avLst/>
          </a:prstGeom>
          <a:solidFill>
            <a:srgbClr val="B6D7A8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6"/>
          <p:cNvSpPr/>
          <p:nvPr/>
        </p:nvSpPr>
        <p:spPr>
          <a:xfrm>
            <a:off x="5284900" y="2260413"/>
            <a:ext cx="1098600" cy="393600"/>
          </a:xfrm>
          <a:prstGeom prst="rect">
            <a:avLst/>
          </a:prstGeom>
          <a:solidFill>
            <a:srgbClr val="C996BF">
              <a:alpha val="55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6455575" y="2260413"/>
            <a:ext cx="1098600" cy="393600"/>
          </a:xfrm>
          <a:prstGeom prst="rect">
            <a:avLst/>
          </a:prstGeom>
          <a:solidFill>
            <a:srgbClr val="C996BF">
              <a:alpha val="55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7631400" y="2260413"/>
            <a:ext cx="1098600" cy="393600"/>
          </a:xfrm>
          <a:prstGeom prst="rect">
            <a:avLst/>
          </a:prstGeom>
          <a:solidFill>
            <a:srgbClr val="C996BF">
              <a:alpha val="55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5284900" y="2804600"/>
            <a:ext cx="805200" cy="237300"/>
          </a:xfrm>
          <a:prstGeom prst="rect">
            <a:avLst/>
          </a:prstGeom>
          <a:solidFill>
            <a:srgbClr val="3D6BD4">
              <a:alpha val="61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6162250" y="2804600"/>
            <a:ext cx="805200" cy="237300"/>
          </a:xfrm>
          <a:prstGeom prst="rect">
            <a:avLst/>
          </a:prstGeom>
          <a:solidFill>
            <a:srgbClr val="3D6BD4">
              <a:alpha val="61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7042238" y="2804600"/>
            <a:ext cx="805200" cy="237300"/>
          </a:xfrm>
          <a:prstGeom prst="rect">
            <a:avLst/>
          </a:prstGeom>
          <a:solidFill>
            <a:srgbClr val="3D6BD4">
              <a:alpha val="61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7924800" y="2804600"/>
            <a:ext cx="805200" cy="237300"/>
          </a:xfrm>
          <a:prstGeom prst="rect">
            <a:avLst/>
          </a:prstGeom>
          <a:solidFill>
            <a:srgbClr val="3D6BD4">
              <a:alpha val="61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7039625" y="1388050"/>
            <a:ext cx="1685100" cy="721800"/>
          </a:xfrm>
          <a:prstGeom prst="rect">
            <a:avLst/>
          </a:prstGeom>
          <a:solidFill>
            <a:srgbClr val="B6D7A8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4923800" y="1047125"/>
            <a:ext cx="223800" cy="2561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 txBox="1"/>
          <p:nvPr>
            <p:ph idx="4294967295" type="body"/>
          </p:nvPr>
        </p:nvSpPr>
        <p:spPr>
          <a:xfrm>
            <a:off x="462450" y="914400"/>
            <a:ext cx="8219100" cy="1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content should be placed within grid columns. Build column classes using the following formula:</a:t>
            </a:r>
            <a:endParaRPr>
              <a:solidFill>
                <a:schemeClr val="dk1"/>
              </a:solidFill>
            </a:endParaRPr>
          </a:p>
          <a:p>
            <a:pPr indent="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2"/>
                </a:highlight>
                <a:latin typeface="Inconsolata"/>
                <a:ea typeface="Inconsolata"/>
                <a:cs typeface="Inconsolata"/>
                <a:sym typeface="Inconsolata"/>
              </a:rPr>
              <a:t>col-{screen-size}-{width}</a:t>
            </a:r>
            <a:endParaRPr b="1">
              <a:solidFill>
                <a:schemeClr val="dk1"/>
              </a:solidFill>
              <a:highlight>
                <a:schemeClr val="accent2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Examples of Bootstrap column classes: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2" name="Google Shape;432;p47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Grid</a:t>
            </a:r>
            <a:endParaRPr/>
          </a:p>
        </p:txBody>
      </p:sp>
      <p:sp>
        <p:nvSpPr>
          <p:cNvPr id="433" name="Google Shape;433;p4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graphicFrame>
        <p:nvGraphicFramePr>
          <p:cNvPr id="434" name="Google Shape;434;p47"/>
          <p:cNvGraphicFramePr/>
          <p:nvPr/>
        </p:nvGraphicFramePr>
        <p:xfrm>
          <a:off x="529250" y="2457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{ED3822A6-5F4D-46B2-9A02-820105D968F4}</a:tableStyleId>
              </a:tblPr>
              <a:tblGrid>
                <a:gridCol w="2722375"/>
                <a:gridCol w="2722375"/>
              </a:tblGrid>
              <a:tr h="78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class="col-md-6"&gt;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div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for medium-sized screens that is 6 columns wide.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78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class="col-lg-2"&gt;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div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for large screens that is 2 columns wide.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35" name="Google Shape;435;p47"/>
          <p:cNvSpPr/>
          <p:nvPr/>
        </p:nvSpPr>
        <p:spPr>
          <a:xfrm>
            <a:off x="6303351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47"/>
          <p:cNvSpPr/>
          <p:nvPr/>
        </p:nvSpPr>
        <p:spPr>
          <a:xfrm>
            <a:off x="6519263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47"/>
          <p:cNvSpPr/>
          <p:nvPr/>
        </p:nvSpPr>
        <p:spPr>
          <a:xfrm>
            <a:off x="6735176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47"/>
          <p:cNvSpPr/>
          <p:nvPr/>
        </p:nvSpPr>
        <p:spPr>
          <a:xfrm>
            <a:off x="6951089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47"/>
          <p:cNvSpPr/>
          <p:nvPr/>
        </p:nvSpPr>
        <p:spPr>
          <a:xfrm>
            <a:off x="7167001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47"/>
          <p:cNvSpPr/>
          <p:nvPr/>
        </p:nvSpPr>
        <p:spPr>
          <a:xfrm>
            <a:off x="7382914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p47"/>
          <p:cNvSpPr/>
          <p:nvPr/>
        </p:nvSpPr>
        <p:spPr>
          <a:xfrm>
            <a:off x="7598827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47"/>
          <p:cNvSpPr/>
          <p:nvPr/>
        </p:nvSpPr>
        <p:spPr>
          <a:xfrm>
            <a:off x="7814739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8030652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47"/>
          <p:cNvSpPr/>
          <p:nvPr/>
        </p:nvSpPr>
        <p:spPr>
          <a:xfrm>
            <a:off x="8246565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47"/>
          <p:cNvSpPr/>
          <p:nvPr/>
        </p:nvSpPr>
        <p:spPr>
          <a:xfrm>
            <a:off x="8462477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47"/>
          <p:cNvSpPr/>
          <p:nvPr/>
        </p:nvSpPr>
        <p:spPr>
          <a:xfrm>
            <a:off x="8678390" y="2457000"/>
            <a:ext cx="164700" cy="18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47"/>
          <p:cNvSpPr/>
          <p:nvPr/>
        </p:nvSpPr>
        <p:spPr>
          <a:xfrm>
            <a:off x="6307178" y="2671819"/>
            <a:ext cx="1240200" cy="588000"/>
          </a:xfrm>
          <a:prstGeom prst="rect">
            <a:avLst/>
          </a:prstGeom>
          <a:solidFill>
            <a:srgbClr val="D5A6BD">
              <a:alpha val="7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6307175" y="3700150"/>
            <a:ext cx="376800" cy="167700"/>
          </a:xfrm>
          <a:prstGeom prst="rect">
            <a:avLst/>
          </a:prstGeom>
          <a:solidFill>
            <a:srgbClr val="3D6BD4">
              <a:alpha val="61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idx="4294967295" type="body"/>
          </p:nvPr>
        </p:nvSpPr>
        <p:spPr>
          <a:xfrm>
            <a:off x="457200" y="914400"/>
            <a:ext cx="8219100" cy="1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grid structure is very similar to patterns in flexbox and grid: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454" name="Google Shape;454;p48"/>
          <p:cNvGraphicFramePr/>
          <p:nvPr/>
        </p:nvGraphicFramePr>
        <p:xfrm>
          <a:off x="681650" y="1564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{ED3822A6-5F4D-46B2-9A02-820105D968F4}</a:tableStyleId>
              </a:tblPr>
              <a:tblGrid>
                <a:gridCol w="2854850"/>
                <a:gridCol w="4925850"/>
              </a:tblGrid>
              <a:tr h="78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class="container"&gt;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Top-level element; holds rows</a:t>
                      </a:r>
                      <a:endParaRPr sz="16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78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class="row"&gt;</a:t>
                      </a:r>
                      <a:endParaRPr b="1" sz="16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roxima Nova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Horizontal row holds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elements.</a:t>
                      </a:r>
                      <a:endParaRPr sz="16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roxima Nova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Must be the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immediate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child of a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container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78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class="col"&gt;</a:t>
                      </a:r>
                      <a:endParaRPr b="1" sz="16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roxima Nova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Used to hold content &amp; components (text/images/etc.).</a:t>
                      </a:r>
                      <a:endParaRPr sz="16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roxima Nova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Must be the immediate child of a 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row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55" name="Google Shape;455;p4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Grid</a:t>
            </a:r>
            <a:endParaRPr/>
          </a:p>
        </p:txBody>
      </p:sp>
      <p:sp>
        <p:nvSpPr>
          <p:cNvPr id="456" name="Google Shape;456;p4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57" name="Google Shape;457;p48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/>
          <p:nvPr>
            <p:ph idx="4294967295" type="body"/>
          </p:nvPr>
        </p:nvSpPr>
        <p:spPr>
          <a:xfrm>
            <a:off x="457200" y="914400"/>
            <a:ext cx="8219100" cy="3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Columns must be placed into an element with the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row</a:t>
            </a:r>
            <a:r>
              <a:rPr lang="en">
                <a:solidFill>
                  <a:schemeClr val="dk1"/>
                </a:solidFill>
              </a:rPr>
              <a:t> class to create horizontal groups.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total column width classes in a row must add up to </a:t>
            </a:r>
            <a:r>
              <a:rPr b="1" lang="en">
                <a:solidFill>
                  <a:schemeClr val="dk1"/>
                </a:solidFill>
              </a:rPr>
              <a:t>12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If you don’t define specific numbers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“col-md-</a:t>
            </a:r>
            <a:r>
              <a:rPr b="1" lang="en">
                <a:solidFill>
                  <a:schemeClr val="dk1"/>
                </a:solidFill>
                <a:highlight>
                  <a:schemeClr val="accent2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b="1" lang="en">
                <a:solidFill>
                  <a:schemeClr val="dk1"/>
                </a:solidFill>
              </a:rPr>
              <a:t>,</a:t>
            </a:r>
            <a:r>
              <a:rPr lang="en">
                <a:solidFill>
                  <a:schemeClr val="dk1"/>
                </a:solidFill>
              </a:rPr>
              <a:t> Bootstrap will divide the space equally among the number of columns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rows</a:t>
            </a:r>
            <a:r>
              <a:rPr lang="en">
                <a:solidFill>
                  <a:schemeClr val="dk1"/>
                </a:solidFill>
              </a:rPr>
              <a:t> must be placed within a parent with the class of: 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.container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i="1" lang="en">
                <a:solidFill>
                  <a:schemeClr val="dk1"/>
                </a:solidFill>
              </a:rPr>
              <a:t>fixed-width</a:t>
            </a:r>
            <a:r>
              <a:rPr lang="en">
                <a:solidFill>
                  <a:schemeClr val="dk1"/>
                </a:solidFill>
              </a:rPr>
              <a:t> with side margins all screens) </a:t>
            </a:r>
            <a:r>
              <a:rPr i="1" lang="en">
                <a:solidFill>
                  <a:schemeClr val="dk1"/>
                </a:solidFill>
              </a:rPr>
              <a:t>or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.container-fluid</a:t>
            </a:r>
            <a:r>
              <a:rPr b="1" lang="en" sz="1400">
                <a:solidFill>
                  <a:schemeClr val="dk1"/>
                </a:solidFill>
              </a:rPr>
              <a:t> 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full-width</a:t>
            </a:r>
            <a:r>
              <a:rPr lang="en">
                <a:solidFill>
                  <a:schemeClr val="dk1"/>
                </a:solidFill>
              </a:rPr>
              <a:t> on all screens)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3" name="Google Shape;463;p4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R</a:t>
            </a:r>
            <a:r>
              <a:rPr lang="en"/>
              <a:t>ules of the Grid</a:t>
            </a:r>
            <a:endParaRPr/>
          </a:p>
        </p:txBody>
      </p:sp>
      <p:sp>
        <p:nvSpPr>
          <p:cNvPr id="464" name="Google Shape;464;p4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65" name="Google Shape;465;p4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0"/>
          <p:cNvSpPr/>
          <p:nvPr/>
        </p:nvSpPr>
        <p:spPr>
          <a:xfrm>
            <a:off x="4950050" y="1445500"/>
            <a:ext cx="3977400" cy="263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0"/>
          <p:cNvSpPr/>
          <p:nvPr/>
        </p:nvSpPr>
        <p:spPr>
          <a:xfrm>
            <a:off x="5203500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2" name="Google Shape;472;p50"/>
          <p:cNvSpPr/>
          <p:nvPr/>
        </p:nvSpPr>
        <p:spPr>
          <a:xfrm>
            <a:off x="5496818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3" name="Google Shape;473;p50"/>
          <p:cNvSpPr/>
          <p:nvPr/>
        </p:nvSpPr>
        <p:spPr>
          <a:xfrm>
            <a:off x="5790136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6083455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6376773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6670091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6963409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50"/>
          <p:cNvSpPr/>
          <p:nvPr/>
        </p:nvSpPr>
        <p:spPr>
          <a:xfrm>
            <a:off x="7256727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9" name="Google Shape;479;p50"/>
          <p:cNvSpPr/>
          <p:nvPr/>
        </p:nvSpPr>
        <p:spPr>
          <a:xfrm>
            <a:off x="7550045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843364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8136682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8430000" y="1612800"/>
            <a:ext cx="223800" cy="22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5208725" y="1935425"/>
            <a:ext cx="1685100" cy="721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0"/>
          <p:cNvSpPr/>
          <p:nvPr/>
        </p:nvSpPr>
        <p:spPr>
          <a:xfrm>
            <a:off x="6968700" y="1935425"/>
            <a:ext cx="1685100" cy="721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5200" y="1443350"/>
            <a:ext cx="4257900" cy="29481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&lt;div class="</a:t>
            </a:r>
            <a:r>
              <a:rPr b="1" lang="en"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container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"&gt;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 &lt;div class="</a:t>
            </a:r>
            <a:r>
              <a:rPr b="1" lang="en"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row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"&gt;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   &lt;div class="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col-6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"&gt;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     Your content here.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   &lt;/div&gt;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   &lt;div class="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col-6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"&gt;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     Your content here.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   &lt;/div&gt;	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 &lt;/div&gt;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86" name="Google Shape;486;p50"/>
          <p:cNvSpPr txBox="1"/>
          <p:nvPr>
            <p:ph idx="4294967295" type="body"/>
          </p:nvPr>
        </p:nvSpPr>
        <p:spPr>
          <a:xfrm>
            <a:off x="457200" y="914400"/>
            <a:ext cx="8219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how you Bootstrap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7" name="Google Shape;487;p5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ll Together Now! </a:t>
            </a:r>
            <a:endParaRPr/>
          </a:p>
        </p:txBody>
      </p:sp>
      <p:sp>
        <p:nvSpPr>
          <p:cNvPr id="488" name="Google Shape;488;p5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89" name="Google Shape;489;p50"/>
          <p:cNvSpPr/>
          <p:nvPr/>
        </p:nvSpPr>
        <p:spPr>
          <a:xfrm>
            <a:off x="5136300" y="1826525"/>
            <a:ext cx="3597600" cy="940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We Make This Layout?</a:t>
            </a:r>
            <a:endParaRPr/>
          </a:p>
        </p:txBody>
      </p:sp>
      <p:sp>
        <p:nvSpPr>
          <p:cNvPr id="496" name="Google Shape;496;p5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97" name="Google Shape;497;p51"/>
          <p:cNvSpPr/>
          <p:nvPr/>
        </p:nvSpPr>
        <p:spPr>
          <a:xfrm>
            <a:off x="1621116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51"/>
          <p:cNvSpPr/>
          <p:nvPr/>
        </p:nvSpPr>
        <p:spPr>
          <a:xfrm>
            <a:off x="2120963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2620809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3120655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51"/>
          <p:cNvSpPr/>
          <p:nvPr/>
        </p:nvSpPr>
        <p:spPr>
          <a:xfrm>
            <a:off x="3620502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p51"/>
          <p:cNvSpPr/>
          <p:nvPr/>
        </p:nvSpPr>
        <p:spPr>
          <a:xfrm>
            <a:off x="4120348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3" name="Google Shape;503;p51"/>
          <p:cNvSpPr/>
          <p:nvPr/>
        </p:nvSpPr>
        <p:spPr>
          <a:xfrm>
            <a:off x="4620194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51"/>
          <p:cNvSpPr/>
          <p:nvPr/>
        </p:nvSpPr>
        <p:spPr>
          <a:xfrm>
            <a:off x="5120041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5" name="Google Shape;505;p51"/>
          <p:cNvSpPr/>
          <p:nvPr/>
        </p:nvSpPr>
        <p:spPr>
          <a:xfrm>
            <a:off x="5619887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51"/>
          <p:cNvSpPr/>
          <p:nvPr/>
        </p:nvSpPr>
        <p:spPr>
          <a:xfrm>
            <a:off x="6119733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51"/>
          <p:cNvSpPr/>
          <p:nvPr/>
        </p:nvSpPr>
        <p:spPr>
          <a:xfrm>
            <a:off x="6619580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51"/>
          <p:cNvSpPr/>
          <p:nvPr/>
        </p:nvSpPr>
        <p:spPr>
          <a:xfrm>
            <a:off x="7119426" y="1136775"/>
            <a:ext cx="381300" cy="32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51"/>
          <p:cNvSpPr/>
          <p:nvPr/>
        </p:nvSpPr>
        <p:spPr>
          <a:xfrm>
            <a:off x="1621125" y="1455375"/>
            <a:ext cx="1381200" cy="1027800"/>
          </a:xfrm>
          <a:prstGeom prst="rect">
            <a:avLst/>
          </a:prstGeom>
          <a:solidFill>
            <a:srgbClr val="3D6BD4">
              <a:alpha val="61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1"/>
          <p:cNvSpPr/>
          <p:nvPr/>
        </p:nvSpPr>
        <p:spPr>
          <a:xfrm>
            <a:off x="3120550" y="1455375"/>
            <a:ext cx="1381200" cy="1027800"/>
          </a:xfrm>
          <a:prstGeom prst="rect">
            <a:avLst/>
          </a:prstGeom>
          <a:solidFill>
            <a:srgbClr val="3D6BD4">
              <a:alpha val="61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1"/>
          <p:cNvSpPr/>
          <p:nvPr/>
        </p:nvSpPr>
        <p:spPr>
          <a:xfrm>
            <a:off x="4620088" y="1455375"/>
            <a:ext cx="1381200" cy="1027800"/>
          </a:xfrm>
          <a:prstGeom prst="rect">
            <a:avLst/>
          </a:prstGeom>
          <a:solidFill>
            <a:srgbClr val="3D6BD4">
              <a:alpha val="61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1"/>
          <p:cNvSpPr/>
          <p:nvPr/>
        </p:nvSpPr>
        <p:spPr>
          <a:xfrm>
            <a:off x="6119638" y="1455375"/>
            <a:ext cx="1381200" cy="1027800"/>
          </a:xfrm>
          <a:prstGeom prst="rect">
            <a:avLst/>
          </a:prstGeom>
          <a:solidFill>
            <a:srgbClr val="3D6BD4">
              <a:alpha val="61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1"/>
          <p:cNvSpPr/>
          <p:nvPr/>
        </p:nvSpPr>
        <p:spPr>
          <a:xfrm>
            <a:off x="1506600" y="1300305"/>
            <a:ext cx="6130800" cy="1339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Layouts</a:t>
            </a:r>
            <a:endParaRPr/>
          </a:p>
        </p:txBody>
      </p:sp>
      <p:sp>
        <p:nvSpPr>
          <p:cNvPr id="519" name="Google Shape;519;p5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520" name="Google Shape;520;p52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45 minutes</a:t>
            </a:r>
            <a:endParaRPr/>
          </a:p>
        </p:txBody>
      </p:sp>
      <p:sp>
        <p:nvSpPr>
          <p:cNvPr id="521" name="Google Shape;521;p52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2"/>
          <p:cNvSpPr/>
          <p:nvPr/>
        </p:nvSpPr>
        <p:spPr>
          <a:xfrm>
            <a:off x="1160875" y="1546200"/>
            <a:ext cx="6888000" cy="205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Recreate the grid layouts displayed in this document: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</a:b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https://ga-instruction.s3.amazonaws.com/assets/front-end-web-development/fewd-bootstrap/layouts.pdf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Components</a:t>
            </a:r>
            <a:endParaRPr/>
          </a:p>
        </p:txBody>
      </p:sp>
      <p:sp>
        <p:nvSpPr>
          <p:cNvPr id="528" name="Google Shape;528;p53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Front-End Web Development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idx="4294967295" type="body"/>
          </p:nvPr>
        </p:nvSpPr>
        <p:spPr>
          <a:xfrm>
            <a:off x="457200" y="1249850"/>
            <a:ext cx="55347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this lesson, you will: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 the Bootstrap CSS library to leverage pre-styled components.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Adapt Bootstrap components for specific use cases.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Evaluate CSS frameworks against self-written CSS.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| © 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2020</a:t>
            </a:r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Assembly</a:t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320" y="1133463"/>
            <a:ext cx="1819968" cy="256111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 txBox="1"/>
          <p:nvPr/>
        </p:nvSpPr>
        <p:spPr>
          <a:xfrm>
            <a:off x="457200" y="2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Today’s Learning Objectives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3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Made Easy</a:t>
            </a:r>
            <a:endParaRPr/>
          </a:p>
        </p:txBody>
      </p:sp>
      <p:sp>
        <p:nvSpPr>
          <p:cNvPr id="534" name="Google Shape;534;p54"/>
          <p:cNvSpPr txBox="1"/>
          <p:nvPr>
            <p:ph idx="4294967295" type="body"/>
          </p:nvPr>
        </p:nvSpPr>
        <p:spPr>
          <a:xfrm>
            <a:off x="457200" y="1102800"/>
            <a:ext cx="4284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has a solid set of standard components that can easily be dropped into your site: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 bars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carousels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Dropdown menus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so much more!</a:t>
            </a:r>
            <a:endParaRPr/>
          </a:p>
        </p:txBody>
      </p:sp>
      <p:sp>
        <p:nvSpPr>
          <p:cNvPr id="535" name="Google Shape;535;p5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536" name="Google Shape;5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025" y="309475"/>
            <a:ext cx="3449548" cy="344954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4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5"/>
          <p:cNvSpPr/>
          <p:nvPr/>
        </p:nvSpPr>
        <p:spPr>
          <a:xfrm>
            <a:off x="457300" y="1485588"/>
            <a:ext cx="8219100" cy="16974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&lt;nav class="navbar navbar-default" role="navigation"&gt;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  &lt;div class="container"&gt;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    ...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  &lt;/div&gt;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&lt;/nav&gt;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43" name="Google Shape;543;p55"/>
          <p:cNvSpPr txBox="1"/>
          <p:nvPr>
            <p:ph idx="4294967295" type="body"/>
          </p:nvPr>
        </p:nvSpPr>
        <p:spPr>
          <a:xfrm>
            <a:off x="457200" y="914400"/>
            <a:ext cx="8219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You’ve definitely seen the Bootstrap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navbar</a:t>
            </a:r>
            <a:r>
              <a:rPr lang="en">
                <a:solidFill>
                  <a:schemeClr val="dk1"/>
                </a:solidFill>
              </a:rPr>
              <a:t> before!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44" name="Google Shape;544;p5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Nav</a:t>
            </a:r>
            <a:endParaRPr/>
          </a:p>
        </p:txBody>
      </p:sp>
      <p:sp>
        <p:nvSpPr>
          <p:cNvPr id="545" name="Google Shape;545;p5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546" name="Google Shape;546;p55"/>
          <p:cNvPicPr preferRelativeResize="0"/>
          <p:nvPr/>
        </p:nvPicPr>
        <p:blipFill rotWithShape="1">
          <a:blip r:embed="rId3">
            <a:alphaModFix/>
          </a:blip>
          <a:srcRect b="0" l="0" r="50166" t="0"/>
          <a:stretch/>
        </p:blipFill>
        <p:spPr>
          <a:xfrm>
            <a:off x="462450" y="3393688"/>
            <a:ext cx="8219101" cy="687208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Modals: Pop Ups for Good, not Spam!</a:t>
            </a:r>
            <a:endParaRPr/>
          </a:p>
        </p:txBody>
      </p:sp>
      <p:sp>
        <p:nvSpPr>
          <p:cNvPr id="553" name="Google Shape;553;p56"/>
          <p:cNvSpPr txBox="1"/>
          <p:nvPr>
            <p:ph idx="4294967295" type="body"/>
          </p:nvPr>
        </p:nvSpPr>
        <p:spPr>
          <a:xfrm>
            <a:off x="457200" y="951725"/>
            <a:ext cx="2540400" cy="3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Modals</a:t>
            </a:r>
            <a:r>
              <a:rPr lang="en"/>
              <a:t> allow content to be focused in a pop-up window on top of other content.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They can be toggled with JavaScript in reaction to any event, typically responding to button clicks.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555" name="Google Shape;5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825" y="1044175"/>
            <a:ext cx="5307124" cy="28061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6" name="Google Shape;556;p5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7"/>
          <p:cNvSpPr txBox="1"/>
          <p:nvPr>
            <p:ph idx="1" type="body"/>
          </p:nvPr>
        </p:nvSpPr>
        <p:spPr>
          <a:xfrm>
            <a:off x="549700" y="3508038"/>
            <a:ext cx="3569100" cy="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Spice up an old favorite with a new layout treatment.</a:t>
            </a:r>
            <a:endParaRPr/>
          </a:p>
        </p:txBody>
      </p:sp>
      <p:sp>
        <p:nvSpPr>
          <p:cNvPr id="562" name="Google Shape;562;p5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StartUp Matchmaker Bootstrapped</a:t>
            </a:r>
            <a:endParaRPr/>
          </a:p>
        </p:txBody>
      </p:sp>
      <p:sp>
        <p:nvSpPr>
          <p:cNvPr id="563" name="Google Shape;563;p57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564" name="Google Shape;564;p5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850" y="1012925"/>
            <a:ext cx="4176777" cy="3552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7"/>
          <p:cNvSpPr/>
          <p:nvPr/>
        </p:nvSpPr>
        <p:spPr>
          <a:xfrm>
            <a:off x="521925" y="1243175"/>
            <a:ext cx="3789000" cy="205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Reference code: </a:t>
            </a:r>
            <a:b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</a:b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https://drive.google.com/drive/folders/1nGs9ISklpozgATRGRPEQ3e1qeldbVk35?usp=sharing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8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Styles</a:t>
            </a:r>
            <a:endParaRPr/>
          </a:p>
        </p:txBody>
      </p:sp>
      <p:sp>
        <p:nvSpPr>
          <p:cNvPr id="572" name="Google Shape;572;p58"/>
          <p:cNvSpPr txBox="1"/>
          <p:nvPr>
            <p:ph idx="1" type="subTitle"/>
          </p:nvPr>
        </p:nvSpPr>
        <p:spPr>
          <a:xfrm>
            <a:off x="457200" y="23659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(Without the Pain and Suffering of Tweaking It Yourself)</a:t>
            </a:r>
            <a:endParaRPr b="1"/>
          </a:p>
        </p:txBody>
      </p:sp>
      <p:sp>
        <p:nvSpPr>
          <p:cNvPr id="573" name="Google Shape;573;p58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Web Development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/>
          <p:nvPr>
            <p:ph idx="4294967295" type="body"/>
          </p:nvPr>
        </p:nvSpPr>
        <p:spPr>
          <a:xfrm>
            <a:off x="457200" y="959075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http://getbootstrap.com/css/#buttons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&lt;!-- Standard button --&gt;</a:t>
            </a:r>
            <a:br>
              <a:rPr b="1" lang="en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&lt;button type="button" class="btn btn-default"&gt;Default&lt;/button&gt;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can change button color and size very easily. Follow that link to see how.</a:t>
            </a:r>
            <a:endParaRPr/>
          </a:p>
        </p:txBody>
      </p:sp>
      <p:sp>
        <p:nvSpPr>
          <p:cNvPr id="579" name="Google Shape;579;p5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uttons</a:t>
            </a:r>
            <a:endParaRPr/>
          </a:p>
        </p:txBody>
      </p:sp>
      <p:sp>
        <p:nvSpPr>
          <p:cNvPr id="580" name="Google Shape;580;p5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581" name="Google Shape;58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050" y="3013925"/>
            <a:ext cx="5881850" cy="7320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2" name="Google Shape;582;p5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0"/>
          <p:cNvSpPr txBox="1"/>
          <p:nvPr>
            <p:ph idx="4294967295" type="body"/>
          </p:nvPr>
        </p:nvSpPr>
        <p:spPr>
          <a:xfrm>
            <a:off x="457200" y="1310788"/>
            <a:ext cx="40392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Creating responsive images is as easy as adding this class to your image: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.img-responsive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class gives us the following code: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max-width: 100%;</a:t>
            </a:r>
            <a:b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height: auto;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88" name="Google Shape;588;p6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esponsive Images</a:t>
            </a:r>
            <a:endParaRPr/>
          </a:p>
        </p:txBody>
      </p:sp>
      <p:sp>
        <p:nvSpPr>
          <p:cNvPr id="589" name="Google Shape;589;p6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590" name="Google Shape;590;p60"/>
          <p:cNvPicPr preferRelativeResize="0"/>
          <p:nvPr/>
        </p:nvPicPr>
        <p:blipFill rotWithShape="1">
          <a:blip r:embed="rId3">
            <a:alphaModFix/>
          </a:blip>
          <a:srcRect b="0" l="0" r="0" t="22033"/>
          <a:stretch/>
        </p:blipFill>
        <p:spPr>
          <a:xfrm>
            <a:off x="4753375" y="1038388"/>
            <a:ext cx="3933427" cy="30667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 txBox="1"/>
          <p:nvPr>
            <p:ph idx="4294967295" type="body"/>
          </p:nvPr>
        </p:nvSpPr>
        <p:spPr>
          <a:xfrm>
            <a:off x="457200" y="914400"/>
            <a:ext cx="82191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Check out these puppies: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97" name="Google Shape;597;p61"/>
          <p:cNvSpPr/>
          <p:nvPr/>
        </p:nvSpPr>
        <p:spPr>
          <a:xfrm>
            <a:off x="457300" y="1485600"/>
            <a:ext cx="8219100" cy="10860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&lt;img src="puppy.jpg" class="img-rounded" alt="Rounded Puppy"&gt;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&lt;img src="puppy.jpg" class="img-circle" alt="Circle Puppy"&gt;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&lt;img src="puppy.jpg" class="img-thumbnail" alt="Puppy Thumbnail"&gt;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98" name="Google Shape;598;p6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tylized Images</a:t>
            </a:r>
            <a:endParaRPr/>
          </a:p>
        </p:txBody>
      </p:sp>
      <p:sp>
        <p:nvSpPr>
          <p:cNvPr id="599" name="Google Shape;599;p6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00" name="Google Shape;600;p61"/>
          <p:cNvSpPr txBox="1"/>
          <p:nvPr>
            <p:ph idx="4294967295" type="body"/>
          </p:nvPr>
        </p:nvSpPr>
        <p:spPr>
          <a:xfrm>
            <a:off x="457200" y="2706125"/>
            <a:ext cx="8219100" cy="12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img-rounded</a:t>
            </a:r>
            <a:r>
              <a:rPr lang="en">
                <a:solidFill>
                  <a:schemeClr val="dk1"/>
                </a:solidFill>
              </a:rPr>
              <a:t> creates rounded rectangles.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img-circle</a:t>
            </a:r>
            <a:r>
              <a:rPr lang="en">
                <a:solidFill>
                  <a:schemeClr val="dk1"/>
                </a:solidFill>
              </a:rPr>
              <a:t> turns images into circles.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img-thumbnail</a:t>
            </a:r>
            <a:r>
              <a:rPr lang="en">
                <a:solidFill>
                  <a:schemeClr val="dk1"/>
                </a:solidFill>
              </a:rPr>
              <a:t> puts a nice border around images.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1" name="Google Shape;601;p6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07" name="Google Shape;607;p62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 Recreate a Bootstrap Site</a:t>
            </a:r>
            <a:endParaRPr b="0" sz="2800"/>
          </a:p>
        </p:txBody>
      </p:sp>
      <p:sp>
        <p:nvSpPr>
          <p:cNvPr id="608" name="Google Shape;608;p62"/>
          <p:cNvSpPr txBox="1"/>
          <p:nvPr>
            <p:ph idx="1" type="body"/>
          </p:nvPr>
        </p:nvSpPr>
        <p:spPr>
          <a:xfrm>
            <a:off x="457200" y="1143000"/>
            <a:ext cx="44820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a site using Bootstrap and attempt to recreate it. There are many resources that list sites that use Bootstrap, or you can check your favorite sites for Bootstrap-style layouts and components.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https://expo.getbootstrap.com/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925" y="521750"/>
            <a:ext cx="3435474" cy="34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3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Key Takeaways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5" name="Google Shape;615;p63"/>
          <p:cNvSpPr txBox="1"/>
          <p:nvPr/>
        </p:nvSpPr>
        <p:spPr>
          <a:xfrm>
            <a:off x="457200" y="4662725"/>
            <a:ext cx="286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| © 2020 General Assembly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6" name="Google Shape;616;p63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Next Time</a:t>
            </a:r>
            <a:endParaRPr/>
          </a:p>
        </p:txBody>
      </p:sp>
      <p:sp>
        <p:nvSpPr>
          <p:cNvPr id="617" name="Google Shape;617;p63"/>
          <p:cNvSpPr txBox="1"/>
          <p:nvPr>
            <p:ph idx="1" type="subTitle"/>
          </p:nvPr>
        </p:nvSpPr>
        <p:spPr>
          <a:xfrm>
            <a:off x="457200" y="11719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CSS Frameworks Are a Trade-Off</a:t>
            </a:r>
            <a:endParaRPr/>
          </a:p>
        </p:txBody>
      </p:sp>
      <p:sp>
        <p:nvSpPr>
          <p:cNvPr id="618" name="Google Shape;618;p63"/>
          <p:cNvSpPr txBox="1"/>
          <p:nvPr>
            <p:ph idx="3" type="body"/>
          </p:nvPr>
        </p:nvSpPr>
        <p:spPr>
          <a:xfrm>
            <a:off x="458325" y="1734875"/>
            <a:ext cx="33345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get pre-built style and components in exchange for learning and using their exact patterns.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Frameworks can add unnecessary bloat to a site.</a:t>
            </a:r>
            <a:endParaRPr/>
          </a:p>
        </p:txBody>
      </p:sp>
      <p:sp>
        <p:nvSpPr>
          <p:cNvPr id="619" name="Google Shape;619;p63"/>
          <p:cNvSpPr txBox="1"/>
          <p:nvPr>
            <p:ph idx="4" type="subTitle"/>
          </p:nvPr>
        </p:nvSpPr>
        <p:spPr>
          <a:xfrm>
            <a:off x="4864075" y="11719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Developer Tools</a:t>
            </a:r>
            <a:endParaRPr/>
          </a:p>
        </p:txBody>
      </p:sp>
      <p:sp>
        <p:nvSpPr>
          <p:cNvPr id="620" name="Google Shape;620;p63"/>
          <p:cNvSpPr txBox="1"/>
          <p:nvPr>
            <p:ph idx="5" type="body"/>
          </p:nvPr>
        </p:nvSpPr>
        <p:spPr>
          <a:xfrm>
            <a:off x="4864075" y="1778225"/>
            <a:ext cx="41031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command line provides a direct interface with more powerful control over your computer.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Git and GitHub are industry-standard tools for version control.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Frameworks</a:t>
            </a:r>
            <a:endParaRPr/>
          </a:p>
        </p:txBody>
      </p:sp>
      <p:sp>
        <p:nvSpPr>
          <p:cNvPr id="314" name="Google Shape;314;p37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Front-End Web Development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4294967295" type="body"/>
          </p:nvPr>
        </p:nvSpPr>
        <p:spPr>
          <a:xfrm>
            <a:off x="457200" y="914400"/>
            <a:ext cx="4261200" cy="3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Frameworks</a:t>
            </a:r>
            <a:r>
              <a:rPr lang="en">
                <a:solidFill>
                  <a:schemeClr val="dk1"/>
                </a:solidFill>
              </a:rPr>
              <a:t> are sets of pre-made HTML/CSS/JS components packaged together.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Think of a framework as a bunch of plugins made by the same team that so they work nicely together out of the box.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3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rameworks</a:t>
            </a:r>
            <a:endParaRPr/>
          </a:p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175" y="853075"/>
            <a:ext cx="3187623" cy="31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I Use a CSS Framework Like Bootstrap?</a:t>
            </a:r>
            <a:endParaRPr/>
          </a:p>
        </p:txBody>
      </p:sp>
      <p:sp>
        <p:nvSpPr>
          <p:cNvPr id="329" name="Google Shape;329;p3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330" name="Google Shape;330;p39"/>
          <p:cNvSpPr txBox="1"/>
          <p:nvPr/>
        </p:nvSpPr>
        <p:spPr>
          <a:xfrm>
            <a:off x="420075" y="1922150"/>
            <a:ext cx="39399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Gives you lots of code.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Grid-based design out of the box.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Easy integration of JS components.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Familiar, standard design feel.</a:t>
            </a:r>
            <a:endParaRPr/>
          </a:p>
        </p:txBody>
      </p:sp>
      <p:sp>
        <p:nvSpPr>
          <p:cNvPr id="331" name="Google Shape;331;p39"/>
          <p:cNvSpPr txBox="1"/>
          <p:nvPr/>
        </p:nvSpPr>
        <p:spPr>
          <a:xfrm>
            <a:off x="4784026" y="1922150"/>
            <a:ext cx="39399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Gives you lots of code.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Bloats your site with features you likely won’t use.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monotony.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420075" y="1292750"/>
            <a:ext cx="393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</a:t>
            </a:r>
            <a:endParaRPr b="1"/>
          </a:p>
        </p:txBody>
      </p:sp>
      <p:sp>
        <p:nvSpPr>
          <p:cNvPr id="333" name="Google Shape;333;p39"/>
          <p:cNvSpPr txBox="1"/>
          <p:nvPr/>
        </p:nvSpPr>
        <p:spPr>
          <a:xfrm>
            <a:off x="4746900" y="1292750"/>
            <a:ext cx="393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Drawbacks</a:t>
            </a:r>
            <a:endParaRPr b="1"/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575" y="1166975"/>
            <a:ext cx="538075" cy="5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414900" y="1310062"/>
            <a:ext cx="538075" cy="5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idx="4294967295" type="body"/>
          </p:nvPr>
        </p:nvSpPr>
        <p:spPr>
          <a:xfrm>
            <a:off x="4204050" y="1187400"/>
            <a:ext cx="4427700" cy="22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Frameworks will </a:t>
            </a:r>
            <a:r>
              <a:rPr b="1" lang="en">
                <a:solidFill>
                  <a:schemeClr val="dk1"/>
                </a:solidFill>
                <a:highlight>
                  <a:schemeClr val="accent2"/>
                </a:highlight>
              </a:rPr>
              <a:t>slow you down</a:t>
            </a:r>
            <a:r>
              <a:rPr lang="en">
                <a:solidFill>
                  <a:schemeClr val="dk1"/>
                </a:solidFill>
              </a:rPr>
              <a:t> until you learn how to use them.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When you choose to use a framework, you’re embracing patterns created by other developers. It takes time to learn these patterns.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2" name="Google Shape;342;p4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!= Instant Boost</a:t>
            </a:r>
            <a:endParaRPr/>
          </a:p>
        </p:txBody>
      </p:sp>
      <p:sp>
        <p:nvSpPr>
          <p:cNvPr id="343" name="Google Shape;343;p4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344" name="Google Shape;344;p40"/>
          <p:cNvSpPr/>
          <p:nvPr/>
        </p:nvSpPr>
        <p:spPr>
          <a:xfrm>
            <a:off x="503950" y="1126125"/>
            <a:ext cx="3036600" cy="2628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"Oh man, I'm getting all this code for free, so I don't have to spend as much time learning how to do things." </a:t>
            </a:r>
            <a:endParaRPr i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—</a:t>
            </a:r>
            <a:r>
              <a:rPr i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Dangerous Developer Thoughts, Volume XVII</a:t>
            </a:r>
            <a:endParaRPr/>
          </a:p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idx="4294967295" type="body"/>
          </p:nvPr>
        </p:nvSpPr>
        <p:spPr>
          <a:xfrm>
            <a:off x="457200" y="1102100"/>
            <a:ext cx="8219100" cy="30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Bootstrap: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http://getbootstrap.com/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Foundation: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http://foundation.zurb.com/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Material Design Lite: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https://getmdl.io/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p4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Frameworks</a:t>
            </a:r>
            <a:endParaRPr/>
          </a:p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2025" y="800100"/>
            <a:ext cx="3025000" cy="30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Bootstrap</a:t>
            </a:r>
            <a:endParaRPr/>
          </a:p>
        </p:txBody>
      </p:sp>
      <p:sp>
        <p:nvSpPr>
          <p:cNvPr id="360" name="Google Shape;360;p42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Front-End Web Development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idx="4294967295" type="body"/>
          </p:nvPr>
        </p:nvSpPr>
        <p:spPr>
          <a:xfrm>
            <a:off x="457200" y="950275"/>
            <a:ext cx="43746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most popular framework.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Standard-feeling style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Responsive grid system.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Easy, built-in breakpoints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Plug-and-play components.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7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Navbars, modals, carousels...</a:t>
            </a:r>
            <a:endParaRPr/>
          </a:p>
        </p:txBody>
      </p:sp>
      <p:sp>
        <p:nvSpPr>
          <p:cNvPr id="366" name="Google Shape;366;p4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ootstrap</a:t>
            </a:r>
            <a:endParaRPr/>
          </a:p>
        </p:txBody>
      </p:sp>
      <p:sp>
        <p:nvSpPr>
          <p:cNvPr id="367" name="Google Shape;367;p4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175" y="237425"/>
            <a:ext cx="3656452" cy="365645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